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6" r:id="rId1"/>
  </p:sldMasterIdLst>
  <p:notesMasterIdLst>
    <p:notesMasterId r:id="rId17"/>
  </p:notesMasterIdLst>
  <p:sldIdLst>
    <p:sldId id="256" r:id="rId2"/>
    <p:sldId id="273" r:id="rId3"/>
    <p:sldId id="266" r:id="rId4"/>
    <p:sldId id="267" r:id="rId5"/>
    <p:sldId id="274" r:id="rId6"/>
    <p:sldId id="265" r:id="rId7"/>
    <p:sldId id="268" r:id="rId8"/>
    <p:sldId id="269" r:id="rId9"/>
    <p:sldId id="270" r:id="rId10"/>
    <p:sldId id="263" r:id="rId11"/>
    <p:sldId id="277" r:id="rId12"/>
    <p:sldId id="259" r:id="rId13"/>
    <p:sldId id="275" r:id="rId14"/>
    <p:sldId id="276" r:id="rId15"/>
    <p:sldId id="27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1A1A69-114C-44D2-830F-D7A374915F6A}" type="datetimeFigureOut">
              <a:rPr lang="en-US" smtClean="0"/>
              <a:t>8/3/2017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611E5-D3D3-4D7B-B3F8-DE07C5248A83}" type="slidenum">
              <a:rPr lang="en-US" smtClean="0"/>
              <a:t>‹#›</a:t>
            </a:fld>
            <a:endParaRPr lang="en-US"/>
          </a:p>
        </p:txBody>
      </p:sp>
    </p:spTree>
    <p:extLst>
      <p:ext uri="{BB962C8B-B14F-4D97-AF65-F5344CB8AC3E}">
        <p14:creationId xmlns:p14="http://schemas.microsoft.com/office/powerpoint/2010/main" val="218039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200509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125737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548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4263257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4608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403680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3555692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50305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415056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003E1B-186F-476D-A1F9-2533415B6FE7}"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239196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003E1B-186F-476D-A1F9-2533415B6FE7}"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1852173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003E1B-186F-476D-A1F9-2533415B6FE7}"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24405545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003E1B-186F-476D-A1F9-2533415B6FE7}"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231959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03E1B-186F-476D-A1F9-2533415B6FE7}"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337520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0003E1B-186F-476D-A1F9-2533415B6FE7}"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214223901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003E1B-186F-476D-A1F9-2533415B6FE7}"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A2ADF-D62B-4A26-ABA8-B935363B4962}" type="slidenum">
              <a:rPr lang="en-US" smtClean="0"/>
              <a:t>‹#›</a:t>
            </a:fld>
            <a:endParaRPr lang="en-US"/>
          </a:p>
        </p:txBody>
      </p:sp>
    </p:spTree>
    <p:extLst>
      <p:ext uri="{BB962C8B-B14F-4D97-AF65-F5344CB8AC3E}">
        <p14:creationId xmlns:p14="http://schemas.microsoft.com/office/powerpoint/2010/main" val="6668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003E1B-186F-476D-A1F9-2533415B6FE7}" type="datetimeFigureOut">
              <a:rPr lang="en-US" smtClean="0"/>
              <a:t>8/3/2017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57A2ADF-D62B-4A26-ABA8-B935363B4962}" type="slidenum">
              <a:rPr lang="en-US" smtClean="0"/>
              <a:t>‹#›</a:t>
            </a:fld>
            <a:endParaRPr lang="en-US"/>
          </a:p>
        </p:txBody>
      </p:sp>
    </p:spTree>
    <p:extLst>
      <p:ext uri="{BB962C8B-B14F-4D97-AF65-F5344CB8AC3E}">
        <p14:creationId xmlns:p14="http://schemas.microsoft.com/office/powerpoint/2010/main" val="1197155927"/>
      </p:ext>
    </p:extLst>
  </p:cSld>
  <p:clrMap bg1="dk1" tx1="lt1" bg2="dk2" tx2="lt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 id="2147484078" r:id="rId12"/>
    <p:sldLayoutId id="2147484079" r:id="rId13"/>
    <p:sldLayoutId id="2147484080" r:id="rId14"/>
    <p:sldLayoutId id="2147484081" r:id="rId15"/>
    <p:sldLayoutId id="21474840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mail.mnpsk12.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the Mobile Labs</a:t>
            </a:r>
            <a:endParaRPr lang="en-US" dirty="0"/>
          </a:p>
        </p:txBody>
      </p:sp>
      <p:sp>
        <p:nvSpPr>
          <p:cNvPr id="3" name="Subtitle 2"/>
          <p:cNvSpPr>
            <a:spLocks noGrp="1"/>
          </p:cNvSpPr>
          <p:nvPr>
            <p:ph type="subTitle" idx="1"/>
          </p:nvPr>
        </p:nvSpPr>
        <p:spPr/>
        <p:txBody>
          <a:bodyPr/>
          <a:lstStyle/>
          <a:p>
            <a:r>
              <a:rPr lang="en-US" dirty="0" smtClean="0"/>
              <a:t>laptops </a:t>
            </a:r>
            <a:r>
              <a:rPr lang="en-US" dirty="0" smtClean="0"/>
              <a:t>and </a:t>
            </a:r>
            <a:r>
              <a:rPr lang="en-US" dirty="0" smtClean="0"/>
              <a:t>iP</a:t>
            </a:r>
            <a:r>
              <a:rPr lang="en-US" dirty="0" smtClean="0"/>
              <a:t>ads</a:t>
            </a:r>
            <a:endParaRPr lang="en-US" dirty="0"/>
          </a:p>
        </p:txBody>
      </p:sp>
    </p:spTree>
    <p:extLst>
      <p:ext uri="{BB962C8B-B14F-4D97-AF65-F5344CB8AC3E}">
        <p14:creationId xmlns:p14="http://schemas.microsoft.com/office/powerpoint/2010/main" val="41117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end of class</a:t>
            </a:r>
            <a:endParaRPr lang="en-US" dirty="0"/>
          </a:p>
        </p:txBody>
      </p:sp>
      <p:sp>
        <p:nvSpPr>
          <p:cNvPr id="3" name="Content Placeholder 2"/>
          <p:cNvSpPr>
            <a:spLocks noGrp="1"/>
          </p:cNvSpPr>
          <p:nvPr>
            <p:ph idx="1"/>
          </p:nvPr>
        </p:nvSpPr>
        <p:spPr>
          <a:xfrm>
            <a:off x="609598" y="1371600"/>
            <a:ext cx="7239001" cy="4669763"/>
          </a:xfrm>
        </p:spPr>
        <p:txBody>
          <a:bodyPr>
            <a:normAutofit/>
          </a:bodyPr>
          <a:lstStyle/>
          <a:p>
            <a:pPr marL="57150" indent="0">
              <a:buNone/>
            </a:pPr>
            <a:r>
              <a:rPr lang="en-US" sz="1700" dirty="0"/>
              <a:t>Return the devices to the cart. </a:t>
            </a:r>
          </a:p>
          <a:p>
            <a:pPr lvl="1"/>
            <a:r>
              <a:rPr lang="en-US" sz="2000" b="1" dirty="0">
                <a:solidFill>
                  <a:srgbClr val="FF0000"/>
                </a:solidFill>
              </a:rPr>
              <a:t>teacher oversees</a:t>
            </a:r>
            <a:r>
              <a:rPr lang="en-US" sz="2000" dirty="0">
                <a:solidFill>
                  <a:srgbClr val="FF0000"/>
                </a:solidFill>
              </a:rPr>
              <a:t> the collection and return of devices to the cart. </a:t>
            </a:r>
            <a:endParaRPr lang="en-US" sz="2000" dirty="0" smtClean="0">
              <a:solidFill>
                <a:srgbClr val="FF0000"/>
              </a:solidFill>
            </a:endParaRPr>
          </a:p>
          <a:p>
            <a:pPr lvl="1"/>
            <a:r>
              <a:rPr lang="en-US" sz="1700" dirty="0" smtClean="0"/>
              <a:t>Perform </a:t>
            </a:r>
            <a:r>
              <a:rPr lang="en-US" sz="1700" dirty="0"/>
              <a:t>a visual inspection of EVERY </a:t>
            </a:r>
            <a:r>
              <a:rPr lang="en-US" sz="1700" dirty="0" smtClean="0"/>
              <a:t>laptop </a:t>
            </a:r>
            <a:r>
              <a:rPr lang="en-US" sz="1700" dirty="0"/>
              <a:t>to ensure that none have been damaged or vandalized and that all are </a:t>
            </a:r>
            <a:r>
              <a:rPr lang="en-US" sz="1700" b="1" dirty="0"/>
              <a:t>POWERED OFF (no blue lights appear)</a:t>
            </a:r>
            <a:r>
              <a:rPr lang="en-US" sz="1700" dirty="0"/>
              <a:t>.  </a:t>
            </a:r>
            <a:r>
              <a:rPr lang="en-US" sz="1700" dirty="0" smtClean="0"/>
              <a:t>(I find laptops still logged into student accounts regularly. If an account is left open ANYONE can access their data. Remind them how important it is to log </a:t>
            </a:r>
            <a:r>
              <a:rPr lang="en-US" sz="1700" dirty="0" smtClean="0"/>
              <a:t>off/shutdown</a:t>
            </a:r>
            <a:r>
              <a:rPr lang="en-US" sz="1700" dirty="0" smtClean="0"/>
              <a:t>.</a:t>
            </a:r>
          </a:p>
          <a:p>
            <a:pPr lvl="1"/>
            <a:r>
              <a:rPr lang="en-US" sz="1700" b="1" dirty="0" smtClean="0">
                <a:solidFill>
                  <a:srgbClr val="FF0000"/>
                </a:solidFill>
              </a:rPr>
              <a:t>Do not hold the power button down to force the laptop to shut off.  They need to fully shutdown on their own. Multiple forced shutdowns cause corrupted hard drives.</a:t>
            </a:r>
          </a:p>
          <a:p>
            <a:pPr lvl="1"/>
            <a:r>
              <a:rPr lang="en-US" sz="1700" dirty="0" smtClean="0"/>
              <a:t>Return laptop to the cart and plug it in.</a:t>
            </a:r>
          </a:p>
          <a:p>
            <a:pPr lvl="1"/>
            <a:r>
              <a:rPr lang="en-US" sz="1700" dirty="0" smtClean="0"/>
              <a:t>iPads may remain on.</a:t>
            </a:r>
            <a:endParaRPr lang="en-US" sz="1700" dirty="0"/>
          </a:p>
          <a:p>
            <a:pPr marL="0" indent="0">
              <a:buNone/>
            </a:pPr>
            <a:endParaRPr lang="en-US" dirty="0"/>
          </a:p>
        </p:txBody>
      </p:sp>
    </p:spTree>
    <p:extLst>
      <p:ext uri="{BB962C8B-B14F-4D97-AF65-F5344CB8AC3E}">
        <p14:creationId xmlns:p14="http://schemas.microsoft.com/office/powerpoint/2010/main" val="1143838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off vs Shutdown</a:t>
            </a:r>
            <a:endParaRPr lang="en-US" dirty="0"/>
          </a:p>
        </p:txBody>
      </p:sp>
      <p:sp>
        <p:nvSpPr>
          <p:cNvPr id="3" name="Content Placeholder 2"/>
          <p:cNvSpPr>
            <a:spLocks noGrp="1"/>
          </p:cNvSpPr>
          <p:nvPr>
            <p:ph sz="half" idx="1"/>
          </p:nvPr>
        </p:nvSpPr>
        <p:spPr>
          <a:xfrm>
            <a:off x="609600" y="2160589"/>
            <a:ext cx="3088109" cy="2335211"/>
          </a:xfrm>
        </p:spPr>
        <p:txBody>
          <a:bodyPr>
            <a:normAutofit/>
          </a:bodyPr>
          <a:lstStyle/>
          <a:p>
            <a:r>
              <a:rPr lang="en-US" dirty="0" smtClean="0"/>
              <a:t>Logging off closes the current account.</a:t>
            </a:r>
          </a:p>
          <a:p>
            <a:r>
              <a:rPr lang="en-US" dirty="0" smtClean="0"/>
              <a:t>Faster for the next student to logon.</a:t>
            </a:r>
          </a:p>
          <a:p>
            <a:r>
              <a:rPr lang="en-US" dirty="0" smtClean="0"/>
              <a:t>Over Night updates can occur</a:t>
            </a:r>
          </a:p>
          <a:p>
            <a:endParaRPr lang="en-US" dirty="0"/>
          </a:p>
        </p:txBody>
      </p:sp>
      <p:sp>
        <p:nvSpPr>
          <p:cNvPr id="4" name="Content Placeholder 3"/>
          <p:cNvSpPr>
            <a:spLocks noGrp="1"/>
          </p:cNvSpPr>
          <p:nvPr>
            <p:ph sz="half" idx="2"/>
          </p:nvPr>
        </p:nvSpPr>
        <p:spPr>
          <a:xfrm>
            <a:off x="3869204" y="2160591"/>
            <a:ext cx="3088110" cy="2335210"/>
          </a:xfrm>
        </p:spPr>
        <p:txBody>
          <a:bodyPr>
            <a:normAutofit/>
          </a:bodyPr>
          <a:lstStyle/>
          <a:p>
            <a:r>
              <a:rPr lang="en-US" dirty="0"/>
              <a:t>Shutdown ensures there are no student accounts open</a:t>
            </a:r>
          </a:p>
          <a:p>
            <a:r>
              <a:rPr lang="en-US" dirty="0"/>
              <a:t>Keeps the laptops cooler</a:t>
            </a:r>
          </a:p>
          <a:p>
            <a:r>
              <a:rPr lang="en-US" dirty="0" smtClean="0"/>
              <a:t>No updates</a:t>
            </a:r>
            <a:endParaRPr lang="en-US" dirty="0"/>
          </a:p>
        </p:txBody>
      </p:sp>
    </p:spTree>
    <p:extLst>
      <p:ext uri="{BB962C8B-B14F-4D97-AF65-F5344CB8AC3E}">
        <p14:creationId xmlns:p14="http://schemas.microsoft.com/office/powerpoint/2010/main" val="3313125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u="sng" dirty="0" smtClean="0"/>
              <a:t>Returning Carts</a:t>
            </a:r>
            <a:endParaRPr lang="en-US" u="sng" dirty="0"/>
          </a:p>
        </p:txBody>
      </p:sp>
      <p:sp>
        <p:nvSpPr>
          <p:cNvPr id="3" name="Content Placeholder 2"/>
          <p:cNvSpPr>
            <a:spLocks noGrp="1"/>
          </p:cNvSpPr>
          <p:nvPr>
            <p:ph idx="1"/>
          </p:nvPr>
        </p:nvSpPr>
        <p:spPr>
          <a:xfrm>
            <a:off x="228600" y="1828800"/>
            <a:ext cx="8229600" cy="4343400"/>
          </a:xfrm>
        </p:spPr>
        <p:txBody>
          <a:bodyPr>
            <a:normAutofit fontScale="92500" lnSpcReduction="10000"/>
          </a:bodyPr>
          <a:lstStyle/>
          <a:p>
            <a:pPr marL="0" indent="0">
              <a:buNone/>
            </a:pPr>
            <a:endParaRPr lang="en-US" dirty="0" smtClean="0">
              <a:effectLst/>
            </a:endParaRPr>
          </a:p>
          <a:p>
            <a:r>
              <a:rPr lang="en-US" sz="2800" dirty="0"/>
              <a:t>Lock the cart</a:t>
            </a:r>
          </a:p>
          <a:p>
            <a:r>
              <a:rPr lang="en-US" sz="2800" dirty="0"/>
              <a:t>Return the cart to the </a:t>
            </a:r>
            <a:r>
              <a:rPr lang="en-US" sz="2800" dirty="0" smtClean="0"/>
              <a:t>HS </a:t>
            </a:r>
            <a:r>
              <a:rPr lang="en-US" sz="2800" dirty="0"/>
              <a:t>– </a:t>
            </a:r>
            <a:r>
              <a:rPr lang="en-US" sz="2800" dirty="0" smtClean="0"/>
              <a:t>library by 3:15</a:t>
            </a:r>
            <a:endParaRPr lang="en-US" sz="2800" dirty="0"/>
          </a:p>
          <a:p>
            <a:r>
              <a:rPr lang="en-US" sz="2800" dirty="0"/>
              <a:t>Return the key </a:t>
            </a:r>
            <a:r>
              <a:rPr lang="en-US" sz="2800" dirty="0" smtClean="0"/>
              <a:t>and Sign-out sheets.</a:t>
            </a:r>
            <a:endParaRPr lang="en-US" sz="2800" dirty="0"/>
          </a:p>
          <a:p>
            <a:endParaRPr lang="en-US" sz="2800" b="1" dirty="0" smtClean="0">
              <a:solidFill>
                <a:srgbClr val="FF0000"/>
              </a:solidFill>
            </a:endParaRPr>
          </a:p>
          <a:p>
            <a:r>
              <a:rPr lang="en-US" sz="2800" b="1" dirty="0" smtClean="0">
                <a:solidFill>
                  <a:srgbClr val="FF0000"/>
                </a:solidFill>
              </a:rPr>
              <a:t>Make </a:t>
            </a:r>
            <a:r>
              <a:rPr lang="en-US" sz="2800" b="1" dirty="0">
                <a:solidFill>
                  <a:srgbClr val="FF0000"/>
                </a:solidFill>
              </a:rPr>
              <a:t>notes on the </a:t>
            </a:r>
            <a:r>
              <a:rPr lang="en-US" sz="2800" b="1" dirty="0" smtClean="0">
                <a:solidFill>
                  <a:srgbClr val="FF0000"/>
                </a:solidFill>
              </a:rPr>
              <a:t>sign-out sheets</a:t>
            </a:r>
          </a:p>
          <a:p>
            <a:pPr marL="0" indent="0">
              <a:buNone/>
            </a:pPr>
            <a:r>
              <a:rPr lang="en-US" sz="2800" b="1" dirty="0" smtClean="0">
                <a:solidFill>
                  <a:srgbClr val="FF0000"/>
                </a:solidFill>
              </a:rPr>
              <a:t>of </a:t>
            </a:r>
            <a:r>
              <a:rPr lang="en-US" sz="2800" b="1" dirty="0">
                <a:solidFill>
                  <a:srgbClr val="FF0000"/>
                </a:solidFill>
              </a:rPr>
              <a:t>any </a:t>
            </a:r>
            <a:r>
              <a:rPr lang="en-US" sz="2800" b="1" dirty="0" smtClean="0">
                <a:solidFill>
                  <a:srgbClr val="FF0000"/>
                </a:solidFill>
              </a:rPr>
              <a:t>issues. Be as specific as possible. </a:t>
            </a:r>
          </a:p>
          <a:p>
            <a:pPr marL="0" indent="0">
              <a:buNone/>
            </a:pPr>
            <a:endParaRPr lang="en-US" sz="2800" b="1" dirty="0" smtClean="0">
              <a:solidFill>
                <a:srgbClr val="FF0000"/>
              </a:solidFill>
            </a:endParaRPr>
          </a:p>
          <a:p>
            <a:pPr marL="0" indent="0">
              <a:buNone/>
            </a:pPr>
            <a:r>
              <a:rPr lang="en-US" sz="2200" b="1" dirty="0" smtClean="0">
                <a:solidFill>
                  <a:srgbClr val="FF0000"/>
                </a:solidFill>
              </a:rPr>
              <a:t>These notes will be used for troubleshooting and helpdesk tickets.</a:t>
            </a:r>
            <a:endParaRPr lang="en-US" sz="2200" b="1" dirty="0">
              <a:solidFill>
                <a:srgbClr val="FF0000"/>
              </a:solidFill>
            </a:endParaRPr>
          </a:p>
        </p:txBody>
      </p:sp>
    </p:spTree>
    <p:extLst>
      <p:ext uri="{BB962C8B-B14F-4D97-AF65-F5344CB8AC3E}">
        <p14:creationId xmlns:p14="http://schemas.microsoft.com/office/powerpoint/2010/main" val="2808763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Accounts</a:t>
            </a:r>
            <a:endParaRPr lang="en-US" dirty="0"/>
          </a:p>
        </p:txBody>
      </p:sp>
      <p:sp>
        <p:nvSpPr>
          <p:cNvPr id="3" name="Content Placeholder 2"/>
          <p:cNvSpPr>
            <a:spLocks noGrp="1"/>
          </p:cNvSpPr>
          <p:nvPr>
            <p:ph idx="1"/>
          </p:nvPr>
        </p:nvSpPr>
        <p:spPr/>
        <p:txBody>
          <a:bodyPr>
            <a:normAutofit/>
          </a:bodyPr>
          <a:lstStyle/>
          <a:p>
            <a:r>
              <a:rPr lang="en-US" dirty="0" smtClean="0"/>
              <a:t>All </a:t>
            </a:r>
            <a:r>
              <a:rPr lang="en-US" dirty="0" smtClean="0"/>
              <a:t>student passwords have been reset to the student ID number (190</a:t>
            </a:r>
            <a:r>
              <a:rPr lang="en-US" dirty="0" smtClean="0"/>
              <a:t>……).</a:t>
            </a:r>
          </a:p>
          <a:p>
            <a:endParaRPr lang="en-US" dirty="0" smtClean="0"/>
          </a:p>
          <a:p>
            <a:r>
              <a:rPr lang="en-US" dirty="0" smtClean="0"/>
              <a:t>You can reset their accounts and passwords from your computer. </a:t>
            </a:r>
            <a:endParaRPr lang="en-US" dirty="0" smtClean="0"/>
          </a:p>
          <a:p>
            <a:endParaRPr lang="en-US" dirty="0"/>
          </a:p>
          <a:p>
            <a:r>
              <a:rPr lang="en-US" dirty="0" smtClean="0"/>
              <a:t>All students have access to Office 365 </a:t>
            </a:r>
            <a:r>
              <a:rPr lang="en-US" u="sng" dirty="0">
                <a:hlinkClick r:id="rId2"/>
              </a:rPr>
              <a:t>http://email.mnpsk12.org</a:t>
            </a:r>
            <a:r>
              <a:rPr lang="en-US" dirty="0"/>
              <a:t> </a:t>
            </a:r>
            <a:endParaRPr lang="en-US" dirty="0" smtClean="0"/>
          </a:p>
        </p:txBody>
      </p:sp>
    </p:spTree>
    <p:extLst>
      <p:ext uri="{BB962C8B-B14F-4D97-AF65-F5344CB8AC3E}">
        <p14:creationId xmlns:p14="http://schemas.microsoft.com/office/powerpoint/2010/main" val="119002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Laptop Troubleshooting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Things you can try to fix:</a:t>
            </a:r>
            <a:endParaRPr lang="en-US" dirty="0" smtClean="0"/>
          </a:p>
          <a:p>
            <a:r>
              <a:rPr lang="en-US" dirty="0" smtClean="0"/>
              <a:t>“</a:t>
            </a:r>
            <a:r>
              <a:rPr lang="en-US" dirty="0" smtClean="0"/>
              <a:t>No </a:t>
            </a:r>
            <a:r>
              <a:rPr lang="en-US" dirty="0" smtClean="0"/>
              <a:t>logon </a:t>
            </a:r>
            <a:r>
              <a:rPr lang="en-US" dirty="0" smtClean="0"/>
              <a:t>Server” – plug the laptop into the wall jack with an Ethernet cord and sign in</a:t>
            </a:r>
          </a:p>
          <a:p>
            <a:r>
              <a:rPr lang="en-US" dirty="0" smtClean="0"/>
              <a:t>“Low resources” – restart three times, this will erase the cache</a:t>
            </a:r>
            <a:r>
              <a:rPr lang="en-US" dirty="0" smtClean="0"/>
              <a:t>.</a:t>
            </a:r>
          </a:p>
          <a:p>
            <a:endParaRPr lang="en-US" dirty="0"/>
          </a:p>
          <a:p>
            <a:pPr marL="0" indent="0">
              <a:buNone/>
            </a:pPr>
            <a:r>
              <a:rPr lang="en-US" dirty="0" smtClean="0"/>
              <a:t>Things you can’t fix:</a:t>
            </a:r>
            <a:endParaRPr lang="en-US" dirty="0" smtClean="0"/>
          </a:p>
          <a:p>
            <a:r>
              <a:rPr lang="en-US" dirty="0" smtClean="0"/>
              <a:t>Problems with the “trust relationship” – bring it to the library</a:t>
            </a:r>
          </a:p>
          <a:p>
            <a:r>
              <a:rPr lang="en-US" dirty="0" smtClean="0"/>
              <a:t>Black Screen with crazy words and numbers- corrupted hard drive , bring to the library</a:t>
            </a:r>
          </a:p>
          <a:p>
            <a:r>
              <a:rPr lang="en-US" dirty="0" smtClean="0"/>
              <a:t>If it cycles through the repair screen- bring to library</a:t>
            </a:r>
            <a:endParaRPr lang="en-US" dirty="0"/>
          </a:p>
        </p:txBody>
      </p:sp>
    </p:spTree>
    <p:extLst>
      <p:ext uri="{BB962C8B-B14F-4D97-AF65-F5344CB8AC3E}">
        <p14:creationId xmlns:p14="http://schemas.microsoft.com/office/powerpoint/2010/main" val="1337925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Hints Handout</a:t>
            </a:r>
            <a:endParaRPr lang="en-US" dirty="0"/>
          </a:p>
        </p:txBody>
      </p:sp>
      <p:sp>
        <p:nvSpPr>
          <p:cNvPr id="3" name="Content Placeholder 2"/>
          <p:cNvSpPr>
            <a:spLocks noGrp="1"/>
          </p:cNvSpPr>
          <p:nvPr>
            <p:ph idx="1"/>
          </p:nvPr>
        </p:nvSpPr>
        <p:spPr/>
        <p:txBody>
          <a:bodyPr>
            <a:normAutofit/>
          </a:bodyPr>
          <a:lstStyle/>
          <a:p>
            <a:r>
              <a:rPr lang="en-US" sz="3600" dirty="0" smtClean="0"/>
              <a:t>I will be sending you a handout with this and other important information on it.</a:t>
            </a:r>
          </a:p>
          <a:p>
            <a:pPr marL="0" indent="0">
              <a:buNone/>
            </a:pPr>
            <a:r>
              <a:rPr lang="en-US" sz="3600" dirty="0"/>
              <a:t>	</a:t>
            </a:r>
            <a:r>
              <a:rPr lang="en-US" sz="3600" dirty="0" smtClean="0"/>
              <a:t>			 </a:t>
            </a:r>
            <a:r>
              <a:rPr lang="en-US" sz="3600" dirty="0"/>
              <a:t>K</a:t>
            </a:r>
            <a:r>
              <a:rPr lang="en-US" sz="3600" dirty="0" smtClean="0"/>
              <a:t>eep </a:t>
            </a:r>
            <a:r>
              <a:rPr lang="en-US" sz="3600" dirty="0"/>
              <a:t>I</a:t>
            </a:r>
            <a:r>
              <a:rPr lang="en-US" sz="3600" dirty="0" smtClean="0"/>
              <a:t>t.</a:t>
            </a:r>
          </a:p>
        </p:txBody>
      </p:sp>
    </p:spTree>
    <p:extLst>
      <p:ext uri="{BB962C8B-B14F-4D97-AF65-F5344CB8AC3E}">
        <p14:creationId xmlns:p14="http://schemas.microsoft.com/office/powerpoint/2010/main" val="2247048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Available from the Library</a:t>
            </a:r>
            <a:endParaRPr lang="en-US" dirty="0"/>
          </a:p>
        </p:txBody>
      </p:sp>
      <p:sp>
        <p:nvSpPr>
          <p:cNvPr id="3" name="Content Placeholder 2"/>
          <p:cNvSpPr>
            <a:spLocks noGrp="1"/>
          </p:cNvSpPr>
          <p:nvPr>
            <p:ph idx="1"/>
          </p:nvPr>
        </p:nvSpPr>
        <p:spPr/>
        <p:txBody>
          <a:bodyPr>
            <a:normAutofit/>
          </a:bodyPr>
          <a:lstStyle/>
          <a:p>
            <a:r>
              <a:rPr lang="en-US" dirty="0" smtClean="0"/>
              <a:t>12 Laptop carts  (locked with key)</a:t>
            </a:r>
          </a:p>
          <a:p>
            <a:pPr lvl="1"/>
            <a:r>
              <a:rPr lang="en-US" dirty="0"/>
              <a:t>Each are has 32 </a:t>
            </a:r>
            <a:r>
              <a:rPr lang="en-US" dirty="0" smtClean="0"/>
              <a:t>laptops</a:t>
            </a:r>
          </a:p>
          <a:p>
            <a:pPr marL="274320" lvl="1" indent="0">
              <a:buNone/>
            </a:pPr>
            <a:endParaRPr lang="en-US" dirty="0" smtClean="0"/>
          </a:p>
          <a:p>
            <a:r>
              <a:rPr lang="en-US" dirty="0" smtClean="0"/>
              <a:t>Laptops have </a:t>
            </a:r>
            <a:r>
              <a:rPr lang="en-US" dirty="0" err="1" smtClean="0"/>
              <a:t>LanSchool</a:t>
            </a:r>
            <a:r>
              <a:rPr lang="en-US" dirty="0" smtClean="0"/>
              <a:t> to monitor student use</a:t>
            </a:r>
          </a:p>
          <a:p>
            <a:pPr lvl="1"/>
            <a:r>
              <a:rPr lang="en-US" dirty="0" smtClean="0"/>
              <a:t>Laptop #1 is the </a:t>
            </a:r>
            <a:r>
              <a:rPr lang="en-US" dirty="0" err="1" smtClean="0"/>
              <a:t>LanSchool</a:t>
            </a:r>
            <a:r>
              <a:rPr lang="en-US" dirty="0" smtClean="0"/>
              <a:t> Admin Computer</a:t>
            </a:r>
          </a:p>
          <a:p>
            <a:pPr marL="274320" lvl="1" indent="0">
              <a:buNone/>
            </a:pPr>
            <a:endParaRPr lang="en-US" dirty="0"/>
          </a:p>
          <a:p>
            <a:r>
              <a:rPr lang="en-US" dirty="0" smtClean="0"/>
              <a:t>1 iPad cart (padlock combination 2900)</a:t>
            </a:r>
          </a:p>
          <a:p>
            <a:pPr lvl="1"/>
            <a:r>
              <a:rPr lang="en-US" dirty="0" smtClean="0"/>
              <a:t>Only 27 iPads </a:t>
            </a:r>
            <a:r>
              <a:rPr lang="en-US" dirty="0"/>
              <a:t>	</a:t>
            </a:r>
            <a:endParaRPr lang="en-US" dirty="0" smtClean="0"/>
          </a:p>
        </p:txBody>
      </p:sp>
    </p:spTree>
    <p:extLst>
      <p:ext uri="{BB962C8B-B14F-4D97-AF65-F5344CB8AC3E}">
        <p14:creationId xmlns:p14="http://schemas.microsoft.com/office/powerpoint/2010/main" val="388357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Cart Reservations - Outlook</a:t>
            </a:r>
            <a:endParaRPr lang="en-US" dirty="0"/>
          </a:p>
        </p:txBody>
      </p:sp>
      <p:sp>
        <p:nvSpPr>
          <p:cNvPr id="3" name="Content Placeholder 2"/>
          <p:cNvSpPr>
            <a:spLocks noGrp="1"/>
          </p:cNvSpPr>
          <p:nvPr>
            <p:ph idx="1"/>
          </p:nvPr>
        </p:nvSpPr>
        <p:spPr>
          <a:xfrm>
            <a:off x="609598" y="2160590"/>
            <a:ext cx="7848601" cy="4392610"/>
          </a:xfrm>
        </p:spPr>
        <p:txBody>
          <a:bodyPr>
            <a:normAutofit lnSpcReduction="10000"/>
          </a:bodyPr>
          <a:lstStyle/>
          <a:p>
            <a:pPr lvl="1"/>
            <a:r>
              <a:rPr lang="en-US" sz="2000" dirty="0" smtClean="0"/>
              <a:t>Shared Calendars are in Outlook- add </a:t>
            </a:r>
            <a:r>
              <a:rPr lang="en-US" sz="2000" dirty="0" smtClean="0"/>
              <a:t>them to Favorites</a:t>
            </a:r>
          </a:p>
          <a:p>
            <a:pPr marL="457200" lvl="1" indent="0">
              <a:buNone/>
            </a:pPr>
            <a:endParaRPr lang="en-US" sz="1000" dirty="0" smtClean="0"/>
          </a:p>
          <a:p>
            <a:pPr lvl="1"/>
            <a:r>
              <a:rPr lang="en-US" sz="2000" dirty="0" smtClean="0"/>
              <a:t>You </a:t>
            </a:r>
            <a:r>
              <a:rPr lang="en-US" sz="2000" dirty="0"/>
              <a:t>will only be able to add and edit your own reservations. </a:t>
            </a:r>
            <a:endParaRPr lang="en-US" sz="2000" dirty="0" smtClean="0"/>
          </a:p>
          <a:p>
            <a:pPr marL="274320" lvl="1" indent="0">
              <a:buNone/>
            </a:pPr>
            <a:endParaRPr lang="en-US" sz="1000" dirty="0"/>
          </a:p>
          <a:p>
            <a:pPr lvl="1"/>
            <a:r>
              <a:rPr lang="en-US" sz="2000" b="1" dirty="0"/>
              <a:t>Do not</a:t>
            </a:r>
            <a:r>
              <a:rPr lang="en-US" sz="2000" dirty="0"/>
              <a:t> schedule the lab for another teacher</a:t>
            </a:r>
            <a:r>
              <a:rPr lang="en-US" sz="2000" dirty="0" smtClean="0"/>
              <a:t>.</a:t>
            </a:r>
          </a:p>
          <a:p>
            <a:pPr marL="274320" lvl="1" indent="0">
              <a:buNone/>
            </a:pPr>
            <a:endParaRPr lang="en-US" sz="1000" dirty="0"/>
          </a:p>
          <a:p>
            <a:pPr lvl="1"/>
            <a:r>
              <a:rPr lang="en-US" sz="2000" dirty="0"/>
              <a:t>If you schedule the lab and then cannot use it, please remove your reservation from the calendar so another teacher can use that slot if needed</a:t>
            </a:r>
            <a:r>
              <a:rPr lang="en-US" sz="2000" dirty="0" smtClean="0"/>
              <a:t>.</a:t>
            </a:r>
          </a:p>
          <a:p>
            <a:pPr marL="457200" lvl="1" indent="0">
              <a:buNone/>
            </a:pPr>
            <a:endParaRPr lang="en-US" sz="1000" dirty="0" smtClean="0"/>
          </a:p>
          <a:p>
            <a:pPr lvl="1"/>
            <a:r>
              <a:rPr lang="en-US" sz="2000" dirty="0" smtClean="0"/>
              <a:t>We try to accommodate everyone as best we can by adding and subtracting laptops from the carts to help address need, so make sure we know what you need.</a:t>
            </a:r>
            <a:endParaRPr lang="en-US" sz="2000" dirty="0"/>
          </a:p>
          <a:p>
            <a:pPr marL="0" indent="0">
              <a:buNone/>
            </a:pPr>
            <a:endParaRPr lang="en-US" dirty="0"/>
          </a:p>
        </p:txBody>
      </p:sp>
    </p:spTree>
    <p:extLst>
      <p:ext uri="{BB962C8B-B14F-4D97-AF65-F5344CB8AC3E}">
        <p14:creationId xmlns:p14="http://schemas.microsoft.com/office/powerpoint/2010/main" val="156618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Outlook Calendar Reservations</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065146" y="982068"/>
            <a:ext cx="7088254" cy="5059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5808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Reservations</a:t>
            </a:r>
            <a:endParaRPr lang="en-US" dirty="0"/>
          </a:p>
        </p:txBody>
      </p:sp>
      <p:sp>
        <p:nvSpPr>
          <p:cNvPr id="3" name="Content Placeholder 2"/>
          <p:cNvSpPr>
            <a:spLocks noGrp="1"/>
          </p:cNvSpPr>
          <p:nvPr>
            <p:ph idx="1"/>
          </p:nvPr>
        </p:nvSpPr>
        <p:spPr>
          <a:xfrm>
            <a:off x="301752" y="1527048"/>
            <a:ext cx="8503920" cy="4797552"/>
          </a:xfrm>
        </p:spPr>
        <p:txBody>
          <a:bodyPr>
            <a:normAutofit fontScale="92500" lnSpcReduction="10000"/>
          </a:bodyPr>
          <a:lstStyle/>
          <a:p>
            <a:pPr marL="0" indent="0">
              <a:buNone/>
            </a:pPr>
            <a:endParaRPr lang="en-US" dirty="0" smtClean="0"/>
          </a:p>
          <a:p>
            <a:r>
              <a:rPr lang="en-US" dirty="0" smtClean="0"/>
              <a:t>Carts </a:t>
            </a:r>
            <a:r>
              <a:rPr lang="en-US" dirty="0" smtClean="0"/>
              <a:t>will be</a:t>
            </a:r>
            <a:r>
              <a:rPr lang="en-US" dirty="0" smtClean="0"/>
              <a:t> </a:t>
            </a:r>
            <a:r>
              <a:rPr lang="en-US" dirty="0" smtClean="0"/>
              <a:t>reserved Tuesdays and Wednesdays for the SS </a:t>
            </a:r>
            <a:r>
              <a:rPr lang="en-US" dirty="0" smtClean="0"/>
              <a:t>department &amp; </a:t>
            </a:r>
            <a:r>
              <a:rPr lang="en-US" dirty="0" smtClean="0"/>
              <a:t>Mr. Luther will have a reserved cart for all B Day classes.</a:t>
            </a:r>
            <a:endParaRPr lang="en-US" dirty="0" smtClean="0"/>
          </a:p>
          <a:p>
            <a:endParaRPr lang="en-US" sz="1100" dirty="0"/>
          </a:p>
          <a:p>
            <a:r>
              <a:rPr lang="en-US" dirty="0" smtClean="0"/>
              <a:t>Cart 12 will be housed </a:t>
            </a:r>
            <a:r>
              <a:rPr lang="en-US" dirty="0" smtClean="0"/>
              <a:t>in Building B </a:t>
            </a:r>
            <a:endParaRPr lang="en-US" dirty="0" smtClean="0"/>
          </a:p>
          <a:p>
            <a:endParaRPr lang="en-US" sz="1100" dirty="0"/>
          </a:p>
          <a:p>
            <a:r>
              <a:rPr lang="en-US" dirty="0" smtClean="0"/>
              <a:t>There may be additional standing reservations and an additional cart moved to building B.</a:t>
            </a:r>
          </a:p>
          <a:p>
            <a:pPr marL="0" indent="0">
              <a:buNone/>
            </a:pPr>
            <a:endParaRPr lang="en-US" sz="1100" dirty="0" smtClean="0"/>
          </a:p>
          <a:p>
            <a:r>
              <a:rPr lang="en-US" dirty="0" smtClean="0"/>
              <a:t>Testing will preempt all reservations.</a:t>
            </a:r>
            <a:endParaRPr lang="en-US" dirty="0" smtClean="0"/>
          </a:p>
          <a:p>
            <a:endParaRPr lang="en-US" sz="1000" dirty="0"/>
          </a:p>
          <a:p>
            <a:r>
              <a:rPr lang="en-US" dirty="0" smtClean="0"/>
              <a:t>The library will have a dedicated laptop cart for research in the library and four new desktops </a:t>
            </a:r>
            <a:r>
              <a:rPr lang="en-US" dirty="0" smtClean="0"/>
              <a:t>reserved for</a:t>
            </a:r>
            <a:r>
              <a:rPr lang="en-US" dirty="0" smtClean="0"/>
              <a:t> quick research and printing.</a:t>
            </a:r>
            <a:endParaRPr lang="en-US" dirty="0"/>
          </a:p>
          <a:p>
            <a:endParaRPr lang="en-US" sz="1000" dirty="0" smtClean="0"/>
          </a:p>
          <a:p>
            <a:r>
              <a:rPr lang="en-US" dirty="0" smtClean="0"/>
              <a:t>Don’t despair, call the library and see if we can find a cart for you.</a:t>
            </a:r>
            <a:endParaRPr lang="en-US" dirty="0"/>
          </a:p>
          <a:p>
            <a:pPr marL="274320" lvl="1" indent="0">
              <a:buNone/>
            </a:pPr>
            <a:endParaRPr lang="en-US" dirty="0"/>
          </a:p>
        </p:txBody>
      </p:sp>
    </p:spTree>
    <p:extLst>
      <p:ext uri="{BB962C8B-B14F-4D97-AF65-F5344CB8AC3E}">
        <p14:creationId xmlns:p14="http://schemas.microsoft.com/office/powerpoint/2010/main" val="203031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smtClean="0"/>
              <a:t>Sign-out Forms</a:t>
            </a:r>
            <a:endParaRPr lang="en-US" dirty="0"/>
          </a:p>
        </p:txBody>
      </p:sp>
      <p:sp>
        <p:nvSpPr>
          <p:cNvPr id="3" name="Content Placeholder 2"/>
          <p:cNvSpPr>
            <a:spLocks noGrp="1"/>
          </p:cNvSpPr>
          <p:nvPr>
            <p:ph idx="1"/>
          </p:nvPr>
        </p:nvSpPr>
        <p:spPr>
          <a:xfrm>
            <a:off x="581889" y="1295400"/>
            <a:ext cx="6347714" cy="5181600"/>
          </a:xfrm>
        </p:spPr>
        <p:txBody>
          <a:bodyPr>
            <a:normAutofit/>
          </a:bodyPr>
          <a:lstStyle/>
          <a:p>
            <a:pPr marL="0" lvl="0" indent="0">
              <a:buNone/>
            </a:pPr>
            <a:r>
              <a:rPr lang="en-US" dirty="0"/>
              <a:t> </a:t>
            </a:r>
            <a:r>
              <a:rPr lang="en-US" dirty="0" smtClean="0"/>
              <a:t>Use </a:t>
            </a:r>
            <a:r>
              <a:rPr lang="en-US" dirty="0"/>
              <a:t>the pre-made sign-out forms </a:t>
            </a:r>
            <a:r>
              <a:rPr lang="en-US" dirty="0" smtClean="0"/>
              <a:t>to </a:t>
            </a:r>
            <a:r>
              <a:rPr lang="en-US" dirty="0"/>
              <a:t>assign each of your students a device </a:t>
            </a:r>
            <a:r>
              <a:rPr lang="en-US" b="1" dirty="0" smtClean="0"/>
              <a:t>prior </a:t>
            </a:r>
            <a:r>
              <a:rPr lang="en-US" dirty="0" smtClean="0"/>
              <a:t>to </a:t>
            </a:r>
            <a:r>
              <a:rPr lang="en-US" dirty="0"/>
              <a:t>handing them out to students. </a:t>
            </a:r>
          </a:p>
          <a:p>
            <a:endParaRPr lang="en-US" dirty="0" smtClean="0"/>
          </a:p>
          <a:p>
            <a:endParaRPr lang="en-US" dirty="0"/>
          </a:p>
          <a:p>
            <a:endParaRPr lang="en-US" dirty="0" smtClean="0"/>
          </a:p>
          <a:p>
            <a:endParaRPr lang="en-US" dirty="0"/>
          </a:p>
          <a:p>
            <a:pPr marL="0" indent="0">
              <a:buNone/>
            </a:pPr>
            <a:endParaRPr lang="en-US" dirty="0"/>
          </a:p>
          <a:p>
            <a:r>
              <a:rPr lang="en-US" dirty="0" smtClean="0"/>
              <a:t>Please have a real mark by each name to indicate that a student actually used a computer. </a:t>
            </a:r>
            <a:endParaRPr lang="en-US" dirty="0"/>
          </a:p>
          <a:p>
            <a:r>
              <a:rPr lang="en-US" dirty="0" smtClean="0"/>
              <a:t>If you are using blank forms please have full student names and not initials. </a:t>
            </a:r>
          </a:p>
          <a:p>
            <a:r>
              <a:rPr lang="en-US" dirty="0" smtClean="0"/>
              <a:t>If a student changes laptops in the middle of class make sure to note the change on the sign-out sheet.</a:t>
            </a:r>
          </a:p>
          <a:p>
            <a:r>
              <a:rPr lang="en-US" dirty="0" smtClean="0"/>
              <a:t>More info on the sheet is better.</a:t>
            </a:r>
          </a:p>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81200"/>
            <a:ext cx="5105400" cy="18445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1633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 Pick-up</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dirty="0" smtClean="0"/>
              <a:t>L</a:t>
            </a:r>
            <a:r>
              <a:rPr lang="en-US" dirty="0" smtClean="0"/>
              <a:t>ibrary in Building A</a:t>
            </a:r>
          </a:p>
          <a:p>
            <a:pPr lvl="0"/>
            <a:r>
              <a:rPr lang="en-US" dirty="0" smtClean="0"/>
              <a:t>Room 108 in Building B</a:t>
            </a:r>
            <a:endParaRPr lang="en-US" dirty="0" smtClean="0"/>
          </a:p>
          <a:p>
            <a:pPr marL="0" lvl="0" indent="0">
              <a:buNone/>
            </a:pPr>
            <a:endParaRPr lang="en-US" dirty="0" smtClean="0"/>
          </a:p>
          <a:p>
            <a:pPr lvl="0"/>
            <a:r>
              <a:rPr lang="en-US" b="1" u="sng" dirty="0" smtClean="0"/>
              <a:t>DO </a:t>
            </a:r>
            <a:r>
              <a:rPr lang="en-US" b="1" u="sng" dirty="0"/>
              <a:t>NOT</a:t>
            </a:r>
            <a:r>
              <a:rPr lang="en-US" dirty="0"/>
              <a:t> send students to pick </a:t>
            </a:r>
            <a:r>
              <a:rPr lang="en-US" dirty="0" smtClean="0"/>
              <a:t>up or </a:t>
            </a:r>
          </a:p>
          <a:p>
            <a:pPr marL="0" lvl="0" indent="0">
              <a:buNone/>
            </a:pPr>
            <a:r>
              <a:rPr lang="en-US" dirty="0" smtClean="0"/>
              <a:t>return </a:t>
            </a:r>
            <a:r>
              <a:rPr lang="en-US" dirty="0"/>
              <a:t>the cart</a:t>
            </a:r>
            <a:r>
              <a:rPr lang="en-US" dirty="0" smtClean="0"/>
              <a:t>.  If you can’t get it to the library or Rm 108 </a:t>
            </a:r>
          </a:p>
          <a:p>
            <a:pPr marL="0" lvl="0" indent="0">
              <a:buNone/>
            </a:pPr>
            <a:r>
              <a:rPr lang="en-US" dirty="0" smtClean="0"/>
              <a:t>yourself just call we’ll work it out.</a:t>
            </a:r>
          </a:p>
          <a:p>
            <a:pPr marL="0" lvl="0" indent="0">
              <a:buNone/>
            </a:pPr>
            <a:endParaRPr lang="en-US" dirty="0" smtClean="0"/>
          </a:p>
          <a:p>
            <a:r>
              <a:rPr lang="en-US" dirty="0" smtClean="0"/>
              <a:t>Keep </a:t>
            </a:r>
            <a:r>
              <a:rPr lang="en-US" dirty="0"/>
              <a:t>the key and combination in a safe, </a:t>
            </a:r>
            <a:r>
              <a:rPr lang="en-US" b="1" dirty="0"/>
              <a:t>non-accessible </a:t>
            </a:r>
            <a:endParaRPr lang="en-US" dirty="0"/>
          </a:p>
          <a:p>
            <a:pPr marL="0" indent="0">
              <a:buNone/>
            </a:pPr>
            <a:r>
              <a:rPr lang="en-US" dirty="0" smtClean="0"/>
              <a:t>location </a:t>
            </a:r>
            <a:r>
              <a:rPr lang="en-US" dirty="0"/>
              <a:t>at all times while the </a:t>
            </a:r>
            <a:r>
              <a:rPr lang="en-US" dirty="0" smtClean="0"/>
              <a:t>cart </a:t>
            </a:r>
            <a:r>
              <a:rPr lang="en-US" dirty="0"/>
              <a:t>is in your possession</a:t>
            </a:r>
            <a:r>
              <a:rPr lang="en-US" dirty="0" smtClean="0"/>
              <a:t>.</a:t>
            </a:r>
          </a:p>
          <a:p>
            <a:pPr lvl="1"/>
            <a:endParaRPr lang="en-US" dirty="0"/>
          </a:p>
        </p:txBody>
      </p:sp>
      <p:pic>
        <p:nvPicPr>
          <p:cNvPr id="6146" name="Picture 2" descr="C:\Users\Carrie Whittaker\AppData\Local\Microsoft\Windows\Temporary Internet Files\Content.IE5\5RUL2E8X\MC90043259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917560"/>
            <a:ext cx="1828572" cy="1828572"/>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Carrie Whittaker\AppData\Local\Microsoft\Windows\Temporary Internet Files\Content.IE5\XHPLYG8E\MC9004315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46953"/>
            <a:ext cx="1185171" cy="1904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17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 that all devices are present</a:t>
            </a:r>
            <a:endParaRPr lang="en-US" dirty="0"/>
          </a:p>
        </p:txBody>
      </p:sp>
      <p:sp>
        <p:nvSpPr>
          <p:cNvPr id="3" name="Content Placeholder 2"/>
          <p:cNvSpPr>
            <a:spLocks noGrp="1"/>
          </p:cNvSpPr>
          <p:nvPr>
            <p:ph idx="1"/>
          </p:nvPr>
        </p:nvSpPr>
        <p:spPr>
          <a:xfrm>
            <a:off x="609599" y="2160590"/>
            <a:ext cx="6347714" cy="4316410"/>
          </a:xfrm>
        </p:spPr>
        <p:txBody>
          <a:bodyPr>
            <a:noAutofit/>
          </a:bodyPr>
          <a:lstStyle/>
          <a:p>
            <a:pPr lvl="1"/>
            <a:r>
              <a:rPr lang="en-US" sz="2000" dirty="0" smtClean="0"/>
              <a:t>It’s a very good idea to check the status of your cart when you pick it up. Are all devices present?</a:t>
            </a:r>
          </a:p>
          <a:p>
            <a:pPr lvl="1"/>
            <a:endParaRPr lang="en-US" sz="1000" dirty="0"/>
          </a:p>
          <a:p>
            <a:pPr lvl="1"/>
            <a:r>
              <a:rPr lang="en-US" sz="2000" dirty="0" smtClean="0"/>
              <a:t>All 12 laptop carts have 32 computers</a:t>
            </a:r>
            <a:r>
              <a:rPr lang="en-US" sz="2000" dirty="0" smtClean="0"/>
              <a:t>.</a:t>
            </a:r>
          </a:p>
          <a:p>
            <a:pPr marL="457200" lvl="1" indent="0">
              <a:buNone/>
            </a:pPr>
            <a:endParaRPr lang="en-US" sz="1000" dirty="0"/>
          </a:p>
          <a:p>
            <a:pPr lvl="1"/>
            <a:r>
              <a:rPr lang="en-US" sz="2000" dirty="0" smtClean="0"/>
              <a:t>iPad Cart A  has 27  </a:t>
            </a:r>
            <a:r>
              <a:rPr lang="en-US" sz="2000" dirty="0" smtClean="0"/>
              <a:t>iPads</a:t>
            </a:r>
            <a:endParaRPr lang="en-US" sz="2000" dirty="0" smtClean="0"/>
          </a:p>
          <a:p>
            <a:pPr lvl="1"/>
            <a:endParaRPr lang="en-US" sz="1000" dirty="0"/>
          </a:p>
          <a:p>
            <a:pPr lvl="1"/>
            <a:r>
              <a:rPr lang="en-US" sz="2000" dirty="0" smtClean="0"/>
              <a:t>We will strive to have a note taped in the cart if a device has been removed for repair</a:t>
            </a:r>
            <a:r>
              <a:rPr lang="en-US" sz="2000" dirty="0" smtClean="0"/>
              <a:t>. (We are not perfect and this is a rapidly moving target.) </a:t>
            </a:r>
            <a:endParaRPr lang="en-US" sz="2000" dirty="0" smtClean="0"/>
          </a:p>
        </p:txBody>
      </p:sp>
    </p:spTree>
    <p:extLst>
      <p:ext uri="{BB962C8B-B14F-4D97-AF65-F5344CB8AC3E}">
        <p14:creationId xmlns:p14="http://schemas.microsoft.com/office/powerpoint/2010/main" val="3611634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Room</a:t>
            </a:r>
            <a:endParaRPr lang="en-US" dirty="0"/>
          </a:p>
        </p:txBody>
      </p:sp>
      <p:sp>
        <p:nvSpPr>
          <p:cNvPr id="3" name="Content Placeholder 2"/>
          <p:cNvSpPr>
            <a:spLocks noGrp="1"/>
          </p:cNvSpPr>
          <p:nvPr>
            <p:ph idx="1"/>
          </p:nvPr>
        </p:nvSpPr>
        <p:spPr>
          <a:xfrm>
            <a:off x="381000" y="1600200"/>
            <a:ext cx="8229600" cy="5029200"/>
          </a:xfrm>
        </p:spPr>
        <p:txBody>
          <a:bodyPr>
            <a:normAutofit/>
          </a:bodyPr>
          <a:lstStyle/>
          <a:p>
            <a:pPr marL="0" indent="0">
              <a:buNone/>
            </a:pPr>
            <a:endParaRPr lang="en-US" dirty="0" smtClean="0"/>
          </a:p>
          <a:p>
            <a:pPr marL="0" indent="0">
              <a:buNone/>
            </a:pPr>
            <a:endParaRPr lang="en-US" dirty="0" smtClean="0"/>
          </a:p>
          <a:p>
            <a:r>
              <a:rPr lang="en-US" dirty="0" smtClean="0"/>
              <a:t>When </a:t>
            </a:r>
            <a:r>
              <a:rPr lang="en-US" dirty="0"/>
              <a:t>you get the cart to your room, plug the power cord(s) into an outlet</a:t>
            </a:r>
            <a:r>
              <a:rPr lang="en-US" dirty="0" smtClean="0"/>
              <a:t>.</a:t>
            </a:r>
          </a:p>
          <a:p>
            <a:pPr marL="0" indent="0">
              <a:buNone/>
            </a:pPr>
            <a:endParaRPr lang="en-US" dirty="0" smtClean="0"/>
          </a:p>
          <a:p>
            <a:r>
              <a:rPr lang="en-US" dirty="0" smtClean="0"/>
              <a:t>Keeping </a:t>
            </a:r>
            <a:r>
              <a:rPr lang="en-US" dirty="0"/>
              <a:t>the cart plugged in ensures that any devices not being used in your class will continue to be charged and ready for teachers needing to use it during other class periods. </a:t>
            </a:r>
            <a:endParaRPr lang="en-US" dirty="0" smtClean="0"/>
          </a:p>
          <a:p>
            <a:endParaRPr lang="en-US" dirty="0" smtClean="0"/>
          </a:p>
          <a:p>
            <a:r>
              <a:rPr lang="en-US" dirty="0" smtClean="0"/>
              <a:t>Keep carts locked at all times. Students should not have free access to the carts.</a:t>
            </a:r>
            <a:endParaRPr lang="en-US" dirty="0"/>
          </a:p>
          <a:p>
            <a:pPr marL="0" indent="0">
              <a:buNone/>
            </a:pPr>
            <a:endParaRPr lang="en-US" dirty="0"/>
          </a:p>
        </p:txBody>
      </p:sp>
      <p:pic>
        <p:nvPicPr>
          <p:cNvPr id="7170" name="Picture 2" descr="C:\Users\Carrie Whittaker\AppData\Local\Microsoft\Windows\Temporary Internet Files\Content.IE5\POFIKOF4\MC90043255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0"/>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7467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1034</TotalTime>
  <Words>906</Words>
  <Application>Microsoft Office PowerPoint</Application>
  <PresentationFormat>On-screen Show (4:3)</PresentationFormat>
  <Paragraphs>114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Using the Mobile Labs</vt:lpstr>
      <vt:lpstr>Items Available from the Library</vt:lpstr>
      <vt:lpstr>Mobile Cart Reservations - Outlook</vt:lpstr>
      <vt:lpstr>Outlook Calendar Reservations</vt:lpstr>
      <vt:lpstr>Standing Reservations</vt:lpstr>
      <vt:lpstr>Sign-out Forms</vt:lpstr>
      <vt:lpstr>Cart Pick-up</vt:lpstr>
      <vt:lpstr>Verify that all devices are present</vt:lpstr>
      <vt:lpstr>In Your Room</vt:lpstr>
      <vt:lpstr>At the end of class</vt:lpstr>
      <vt:lpstr>Log off vs Shutdown</vt:lpstr>
      <vt:lpstr>Returning Carts</vt:lpstr>
      <vt:lpstr>Student Accounts</vt:lpstr>
      <vt:lpstr>Laptop Troubleshooting</vt:lpstr>
      <vt:lpstr>Technology Hints Handout</vt:lpstr>
    </vt:vector>
  </TitlesOfParts>
  <Company>Metropolitan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Mobile Labs</dc:title>
  <dc:creator>Windows User</dc:creator>
  <cp:lastModifiedBy>Banks, Hosanna</cp:lastModifiedBy>
  <cp:revision>31</cp:revision>
  <dcterms:created xsi:type="dcterms:W3CDTF">2013-04-16T19:11:01Z</dcterms:created>
  <dcterms:modified xsi:type="dcterms:W3CDTF">2017-08-04T15:27:59Z</dcterms:modified>
</cp:coreProperties>
</file>